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6" r:id="rId3"/>
    <p:sldId id="307" r:id="rId4"/>
    <p:sldId id="257" r:id="rId5"/>
    <p:sldId id="259" r:id="rId6"/>
    <p:sldId id="264" r:id="rId7"/>
    <p:sldId id="265" r:id="rId8"/>
    <p:sldId id="267" r:id="rId9"/>
    <p:sldId id="268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08" r:id="rId21"/>
    <p:sldId id="296" r:id="rId22"/>
    <p:sldId id="297" r:id="rId23"/>
    <p:sldId id="298" r:id="rId24"/>
    <p:sldId id="299" r:id="rId25"/>
    <p:sldId id="300" r:id="rId26"/>
    <p:sldId id="302" r:id="rId27"/>
    <p:sldId id="303" r:id="rId28"/>
    <p:sldId id="304" r:id="rId29"/>
    <p:sldId id="305" r:id="rId3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F918-E004-4A6E-AB0F-853ACFEAC7F5}" type="datetimeFigureOut">
              <a:rPr lang="pt-PT" smtClean="0"/>
              <a:pPr/>
              <a:t>12-04-2016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24506-1F99-4947-81D8-85280DDAD3A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22002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526F3-D448-44EF-949D-6BDFA7BE3F02}" type="datetimeFigureOut">
              <a:rPr lang="pt-PT" smtClean="0"/>
              <a:pPr/>
              <a:t>12-04-2016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719C-2089-46B9-8DFB-73AE7FC1026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3553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719C-2089-46B9-8DFB-73AE7FC10266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2688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5CC-BB11-4E4F-8851-5D18BBAA2CF7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5550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AE25-36B7-4251-AB5F-F8CAF97B86D1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6030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DCD7-9C5E-4021-B057-8F78397FA1A1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3311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61DA-369A-4716-8539-9BCDD39F5C6D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4001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9A0-2ECE-4E9A-8C7B-EE6F4AD85B4D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09824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BDFC-562A-4D32-BA30-F2127BD44936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7428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762A-24BE-4E84-8F8E-1865E98CA546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751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E5CD-1DEE-42CE-8096-05C577B3E6CD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7287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401-872D-4ACE-B42D-3EA8643B54F0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472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7B5C-426D-465A-A11E-F93FD39912B8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015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B439-29A1-4304-84CE-1A60BF3D0956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0493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B01E-FFF1-481C-B0B8-8DC0C7DA9C17}" type="datetime1">
              <a:rPr lang="pt-PT" smtClean="0"/>
              <a:pPr/>
              <a:t>12-04-2016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2664-A8CD-4D00-9E85-05C440EC69D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2608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406129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gravitacional às trocas do Magrebe com a UE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sz="3600" dirty="0" smtClean="0">
                <a:solidFill>
                  <a:schemeClr val="bg1"/>
                </a:solidFill>
              </a:rPr>
              <a:t>Ana Lúcia Luís</a:t>
            </a:r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Ex. de análise da criação e “desvio de comércio”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</a:t>
            </a:fld>
            <a:endParaRPr lang="pt-PT"/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805264"/>
            <a:ext cx="2664296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3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O modelo escolhido (</a:t>
            </a:r>
            <a:r>
              <a:rPr lang="pt-PT" dirty="0" err="1" smtClean="0"/>
              <a:t>logaritmizado</a:t>
            </a:r>
            <a:r>
              <a:rPr lang="pt-PT" dirty="0" smtClean="0"/>
              <a:t>) foi:</a:t>
            </a:r>
            <a:endParaRPr lang="pt-PT" dirty="0"/>
          </a:p>
          <a:p>
            <a:pPr marL="0" indent="0">
              <a:buNone/>
            </a:pPr>
            <a:r>
              <a:rPr lang="pt-PT" b="1" dirty="0" smtClean="0"/>
              <a:t>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ij</a:t>
            </a:r>
            <a:r>
              <a:rPr lang="pt-PT" b="1" dirty="0" smtClean="0"/>
              <a:t>=α</a:t>
            </a:r>
            <a:r>
              <a:rPr lang="pt-PT" b="1" baseline="-25000" dirty="0" smtClean="0"/>
              <a:t>0</a:t>
            </a:r>
            <a:r>
              <a:rPr lang="pt-PT" b="1" dirty="0"/>
              <a:t>+ α</a:t>
            </a:r>
            <a:r>
              <a:rPr lang="pt-PT" b="1" baseline="-25000" dirty="0"/>
              <a:t>1</a:t>
            </a:r>
            <a:r>
              <a:rPr lang="pt-PT" b="1" dirty="0"/>
              <a:t>DIST</a:t>
            </a:r>
            <a:r>
              <a:rPr lang="pt-PT" b="1" baseline="-25000" dirty="0"/>
              <a:t>ij</a:t>
            </a:r>
            <a:r>
              <a:rPr lang="pt-PT" b="1" dirty="0"/>
              <a:t>+ α</a:t>
            </a:r>
            <a:r>
              <a:rPr lang="pt-PT" b="1" baseline="-25000" dirty="0"/>
              <a:t>2</a:t>
            </a:r>
            <a:r>
              <a:rPr lang="pt-PT" b="1" dirty="0"/>
              <a:t>PIB</a:t>
            </a:r>
            <a:r>
              <a:rPr lang="pt-PT" b="1" baseline="-25000" dirty="0"/>
              <a:t>i</a:t>
            </a:r>
            <a:r>
              <a:rPr lang="pt-PT" b="1" dirty="0"/>
              <a:t>+ α</a:t>
            </a:r>
            <a:r>
              <a:rPr lang="pt-PT" b="1" baseline="-25000" dirty="0"/>
              <a:t>3</a:t>
            </a:r>
            <a:r>
              <a:rPr lang="pt-PT" b="1" dirty="0"/>
              <a:t>PIB</a:t>
            </a:r>
            <a:r>
              <a:rPr lang="pt-PT" b="1" baseline="-25000" dirty="0"/>
              <a:t>j</a:t>
            </a:r>
            <a:r>
              <a:rPr lang="pt-PT" b="1" dirty="0"/>
              <a:t>+ α</a:t>
            </a:r>
            <a:r>
              <a:rPr lang="pt-PT" b="1" baseline="-25000" dirty="0"/>
              <a:t>4</a:t>
            </a:r>
            <a:r>
              <a:rPr lang="pt-PT" b="1" dirty="0"/>
              <a:t>PIB</a:t>
            </a:r>
            <a:r>
              <a:rPr lang="pt-PT" b="1" i="1" dirty="0"/>
              <a:t>pc</a:t>
            </a:r>
            <a:r>
              <a:rPr lang="pt-PT" b="1" baseline="-25000" dirty="0"/>
              <a:t>i</a:t>
            </a:r>
            <a:r>
              <a:rPr lang="pt-PT" b="1" dirty="0"/>
              <a:t>+ α</a:t>
            </a:r>
            <a:r>
              <a:rPr lang="pt-PT" b="1" baseline="-25000" dirty="0"/>
              <a:t>5</a:t>
            </a:r>
            <a:r>
              <a:rPr lang="pt-PT" b="1" dirty="0"/>
              <a:t>PIB</a:t>
            </a:r>
            <a:r>
              <a:rPr lang="pt-PT" b="1" i="1" dirty="0"/>
              <a:t>pc</a:t>
            </a:r>
            <a:r>
              <a:rPr lang="pt-PT" b="1" baseline="-25000" dirty="0"/>
              <a:t>j</a:t>
            </a:r>
            <a:r>
              <a:rPr lang="pt-PT" b="1" dirty="0"/>
              <a:t>+ α</a:t>
            </a:r>
            <a:r>
              <a:rPr lang="pt-PT" b="1" baseline="-25000" dirty="0"/>
              <a:t>6</a:t>
            </a:r>
            <a:r>
              <a:rPr lang="pt-PT" b="1" dirty="0"/>
              <a:t>EUR+ α</a:t>
            </a:r>
            <a:r>
              <a:rPr lang="pt-PT" b="1" baseline="-25000" dirty="0"/>
              <a:t>7</a:t>
            </a:r>
            <a:r>
              <a:rPr lang="pt-PT" b="1" dirty="0"/>
              <a:t>X</a:t>
            </a:r>
            <a:r>
              <a:rPr lang="pt-PT" b="1" baseline="-25000" dirty="0"/>
              <a:t>m-EU</a:t>
            </a:r>
            <a:r>
              <a:rPr lang="pt-PT" b="1" dirty="0"/>
              <a:t>+ α</a:t>
            </a:r>
            <a:r>
              <a:rPr lang="pt-PT" b="1" baseline="-25000" dirty="0"/>
              <a:t>8</a:t>
            </a:r>
            <a:r>
              <a:rPr lang="pt-PT" b="1" dirty="0"/>
              <a:t>X</a:t>
            </a:r>
            <a:r>
              <a:rPr lang="pt-PT" b="1" baseline="-25000" dirty="0"/>
              <a:t>p-EU</a:t>
            </a:r>
            <a:r>
              <a:rPr lang="pt-PT" b="1" dirty="0"/>
              <a:t>+ </a:t>
            </a:r>
            <a:r>
              <a:rPr lang="pt-PT" b="1" dirty="0" smtClean="0"/>
              <a:t>α</a:t>
            </a:r>
            <a:r>
              <a:rPr lang="pt-PT" b="1" baseline="-25000" dirty="0" smtClean="0"/>
              <a:t>9</a:t>
            </a:r>
            <a:r>
              <a:rPr lang="pt-PT" b="1" dirty="0" smtClean="0"/>
              <a:t>M</a:t>
            </a:r>
            <a:r>
              <a:rPr lang="pt-PT" b="1" baseline="-25000" dirty="0" smtClean="0"/>
              <a:t>m-EU</a:t>
            </a:r>
            <a:r>
              <a:rPr lang="pt-PT" b="1" dirty="0"/>
              <a:t>+ α</a:t>
            </a:r>
            <a:r>
              <a:rPr lang="pt-PT" b="1" baseline="-25000" dirty="0"/>
              <a:t>10</a:t>
            </a:r>
            <a:r>
              <a:rPr lang="pt-PT" b="1" dirty="0"/>
              <a:t>M</a:t>
            </a:r>
            <a:r>
              <a:rPr lang="pt-PT" b="1" baseline="-25000" dirty="0"/>
              <a:t>p-EU</a:t>
            </a:r>
            <a:r>
              <a:rPr lang="pt-PT" b="1" dirty="0"/>
              <a:t>+Ԑ</a:t>
            </a:r>
            <a:r>
              <a:rPr lang="pt-PT" b="1" baseline="-25000" dirty="0" err="1"/>
              <a:t>ij</a:t>
            </a:r>
            <a:endParaRPr lang="pt-PT" dirty="0"/>
          </a:p>
          <a:p>
            <a:pPr marL="0" indent="0" algn="just">
              <a:buNone/>
            </a:pP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3435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Análise Empírica</a:t>
            </a:r>
          </a:p>
          <a:p>
            <a:pPr marL="0" indent="0" algn="just">
              <a:buNone/>
            </a:pPr>
            <a:r>
              <a:rPr lang="pt-PT" b="1" dirty="0" smtClean="0"/>
              <a:t>Dados:</a:t>
            </a:r>
          </a:p>
          <a:p>
            <a:pPr algn="just"/>
            <a:r>
              <a:rPr lang="pt-PT" dirty="0" smtClean="0"/>
              <a:t>15 países membros da UE (Suécia, Áustria e Finlândia incluídos).</a:t>
            </a:r>
          </a:p>
          <a:p>
            <a:pPr algn="just"/>
            <a:r>
              <a:rPr lang="pt-PT" dirty="0" smtClean="0"/>
              <a:t>2 países magrebinos: Marrocos e Tunísia.</a:t>
            </a:r>
          </a:p>
          <a:p>
            <a:pPr algn="just"/>
            <a:r>
              <a:rPr lang="pt-PT" dirty="0" smtClean="0"/>
              <a:t>5 </a:t>
            </a:r>
            <a:r>
              <a:rPr lang="pt-PT" dirty="0" err="1" smtClean="0"/>
              <a:t>PECOs</a:t>
            </a:r>
            <a:r>
              <a:rPr lang="pt-PT" dirty="0" smtClean="0"/>
              <a:t>: Bulgária, ex-Checoslováquia, Hungria, Polónia e </a:t>
            </a:r>
            <a:r>
              <a:rPr lang="pt-PT" dirty="0"/>
              <a:t>R</a:t>
            </a:r>
            <a:r>
              <a:rPr lang="pt-PT" dirty="0" smtClean="0"/>
              <a:t>oménia.</a:t>
            </a:r>
          </a:p>
          <a:p>
            <a:pPr algn="just"/>
            <a:r>
              <a:rPr lang="pt-PT" dirty="0" smtClean="0"/>
              <a:t>Total de 420 observações </a:t>
            </a:r>
          </a:p>
          <a:p>
            <a:pPr marL="0" indent="0" algn="just">
              <a:buNone/>
            </a:pP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7606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Análise Empírica – variáveis </a:t>
            </a:r>
            <a:r>
              <a:rPr lang="pt-PT" b="1" i="1" u="sng" dirty="0" smtClean="0">
                <a:solidFill>
                  <a:srgbClr val="0070C0"/>
                </a:solidFill>
              </a:rPr>
              <a:t>standard</a:t>
            </a:r>
          </a:p>
          <a:p>
            <a:pPr marL="0" indent="0" algn="just">
              <a:buNone/>
            </a:pPr>
            <a:r>
              <a:rPr lang="pt-PT" b="1" dirty="0" err="1" smtClean="0"/>
              <a:t>X</a:t>
            </a:r>
            <a:r>
              <a:rPr lang="pt-PT" b="1" baseline="-25000" dirty="0" err="1" smtClean="0"/>
              <a:t>ij</a:t>
            </a:r>
            <a:r>
              <a:rPr lang="pt-PT" b="1" dirty="0" smtClean="0"/>
              <a:t> </a:t>
            </a:r>
            <a:r>
              <a:rPr lang="pt-PT" dirty="0" smtClean="0"/>
              <a:t>representa o valor das exportações totais do país </a:t>
            </a:r>
            <a:r>
              <a:rPr lang="pt-PT" i="1" dirty="0" smtClean="0"/>
              <a:t>i</a:t>
            </a:r>
            <a:r>
              <a:rPr lang="pt-PT" dirty="0" smtClean="0"/>
              <a:t> para o país </a:t>
            </a:r>
            <a:r>
              <a:rPr lang="pt-PT" i="1" dirty="0" smtClean="0"/>
              <a:t>j</a:t>
            </a:r>
            <a:r>
              <a:rPr lang="pt-PT" dirty="0" smtClean="0"/>
              <a:t>.</a:t>
            </a:r>
          </a:p>
          <a:p>
            <a:pPr marL="0" indent="0" algn="just">
              <a:buNone/>
            </a:pPr>
            <a:r>
              <a:rPr lang="pt-PT" b="1" dirty="0" err="1" smtClean="0"/>
              <a:t>DIST</a:t>
            </a:r>
            <a:r>
              <a:rPr lang="pt-PT" b="1" baseline="-25000" dirty="0" err="1" smtClean="0"/>
              <a:t>ij</a:t>
            </a:r>
            <a:r>
              <a:rPr lang="pt-PT" b="1" dirty="0" smtClean="0"/>
              <a:t> </a:t>
            </a:r>
            <a:r>
              <a:rPr lang="pt-PT" dirty="0" smtClean="0"/>
              <a:t>representa a distância em Km entre as capitais dos países </a:t>
            </a:r>
            <a:r>
              <a:rPr lang="pt-PT" i="1" dirty="0" smtClean="0"/>
              <a:t>i</a:t>
            </a:r>
            <a:r>
              <a:rPr lang="pt-PT" dirty="0" smtClean="0"/>
              <a:t> e </a:t>
            </a:r>
            <a:r>
              <a:rPr lang="pt-PT" i="1" dirty="0" smtClean="0"/>
              <a:t>j</a:t>
            </a:r>
            <a:r>
              <a:rPr lang="pt-PT" dirty="0" smtClean="0"/>
              <a:t>.</a:t>
            </a:r>
          </a:p>
          <a:p>
            <a:pPr marL="0" indent="0" algn="just">
              <a:buNone/>
            </a:pPr>
            <a:r>
              <a:rPr lang="pt-PT" b="1" dirty="0" err="1" smtClean="0"/>
              <a:t>PIB</a:t>
            </a:r>
            <a:r>
              <a:rPr lang="pt-PT" b="1" baseline="-25000" dirty="0" err="1" smtClean="0"/>
              <a:t>i</a:t>
            </a:r>
            <a:r>
              <a:rPr lang="pt-PT" b="1" baseline="-25000" dirty="0" smtClean="0"/>
              <a:t>,</a:t>
            </a:r>
            <a:r>
              <a:rPr lang="pt-PT" b="1" dirty="0" smtClean="0"/>
              <a:t> </a:t>
            </a:r>
            <a:r>
              <a:rPr lang="pt-PT" b="1" dirty="0" err="1" smtClean="0"/>
              <a:t>PIB</a:t>
            </a:r>
            <a:r>
              <a:rPr lang="pt-PT" b="1" baseline="-25000" dirty="0" err="1" smtClean="0"/>
              <a:t>j</a:t>
            </a:r>
            <a:r>
              <a:rPr lang="pt-PT" dirty="0" smtClean="0"/>
              <a:t>,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/>
              <a:t>PIB</a:t>
            </a:r>
            <a:r>
              <a:rPr lang="pt-PT" b="1" i="1" dirty="0" err="1" smtClean="0"/>
              <a:t>pc</a:t>
            </a:r>
            <a:r>
              <a:rPr lang="pt-PT" b="1" baseline="-25000" dirty="0" err="1" smtClean="0"/>
              <a:t>i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smtClean="0"/>
              <a:t>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/>
              <a:t>PIB</a:t>
            </a:r>
            <a:r>
              <a:rPr lang="pt-PT" b="1" i="1" dirty="0" err="1" smtClean="0"/>
              <a:t>pc</a:t>
            </a:r>
            <a:r>
              <a:rPr lang="pt-PT" b="1" baseline="-25000" dirty="0" err="1" smtClean="0"/>
              <a:t>j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smtClean="0"/>
              <a:t>representam respetivamente os PIB e os PIB </a:t>
            </a:r>
            <a:r>
              <a:rPr lang="pt-PT" i="1" dirty="0" smtClean="0"/>
              <a:t>per capita</a:t>
            </a:r>
            <a:r>
              <a:rPr lang="pt-PT" dirty="0" smtClean="0"/>
              <a:t> dos países </a:t>
            </a:r>
            <a:r>
              <a:rPr lang="pt-PT" i="1" dirty="0" smtClean="0"/>
              <a:t>i</a:t>
            </a:r>
            <a:r>
              <a:rPr lang="pt-PT" dirty="0" smtClean="0"/>
              <a:t> e </a:t>
            </a:r>
            <a:r>
              <a:rPr lang="pt-PT" i="1" dirty="0" smtClean="0"/>
              <a:t>j</a:t>
            </a:r>
            <a:r>
              <a:rPr lang="pt-PT" dirty="0" smtClean="0"/>
              <a:t>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9396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PT" sz="3800" b="1" u="sng" dirty="0" smtClean="0">
                <a:solidFill>
                  <a:srgbClr val="0070C0"/>
                </a:solidFill>
              </a:rPr>
              <a:t>Análise Empírica – variáveis </a:t>
            </a:r>
            <a:r>
              <a:rPr lang="pt-PT" sz="3800" b="1" i="1" u="sng" dirty="0" err="1" smtClean="0">
                <a:solidFill>
                  <a:srgbClr val="0070C0"/>
                </a:solidFill>
              </a:rPr>
              <a:t>dummy</a:t>
            </a:r>
            <a:endParaRPr lang="pt-PT" sz="3800" b="1" i="1" u="sng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b="1" dirty="0" smtClean="0"/>
              <a:t>EUR</a:t>
            </a:r>
            <a:r>
              <a:rPr lang="pt-PT" dirty="0" smtClean="0"/>
              <a:t>= 1 se os países i e j pertencem ambos à UE;</a:t>
            </a:r>
          </a:p>
          <a:p>
            <a:pPr marL="0" indent="0" algn="just">
              <a:buNone/>
            </a:pPr>
            <a:r>
              <a:rPr lang="pt-PT" dirty="0"/>
              <a:t> </a:t>
            </a:r>
            <a:r>
              <a:rPr lang="pt-PT" dirty="0" smtClean="0"/>
              <a:t>      = 0 noutros casos. </a:t>
            </a:r>
          </a:p>
          <a:p>
            <a:pPr marL="0" indent="0" algn="just">
              <a:buNone/>
            </a:pPr>
            <a:r>
              <a:rPr lang="pt-PT" b="1" dirty="0" err="1" smtClean="0"/>
              <a:t>X</a:t>
            </a:r>
            <a:r>
              <a:rPr lang="pt-PT" b="1" baseline="-25000" dirty="0" err="1" smtClean="0"/>
              <a:t>m</a:t>
            </a:r>
            <a:r>
              <a:rPr lang="pt-PT" b="1" baseline="-25000" dirty="0" smtClean="0"/>
              <a:t>-EU</a:t>
            </a:r>
            <a:r>
              <a:rPr lang="pt-PT" dirty="0" smtClean="0"/>
              <a:t>= 1 se o país exportador i é um país magrebino e se o país importador j é um país pertencente à UE;</a:t>
            </a:r>
          </a:p>
          <a:p>
            <a:pPr marL="0" indent="0" algn="just">
              <a:buNone/>
            </a:pPr>
            <a:r>
              <a:rPr lang="pt-PT" dirty="0"/>
              <a:t> </a:t>
            </a:r>
            <a:r>
              <a:rPr lang="pt-PT" dirty="0" smtClean="0"/>
              <a:t>        = 0 noutros casos.</a:t>
            </a:r>
          </a:p>
          <a:p>
            <a:pPr marL="0" indent="0" algn="just">
              <a:buNone/>
            </a:pPr>
            <a:r>
              <a:rPr lang="pt-PT" b="1" dirty="0" smtClean="0"/>
              <a:t>M</a:t>
            </a:r>
            <a:r>
              <a:rPr lang="pt-PT" b="1" baseline="-25000" dirty="0" smtClean="0"/>
              <a:t>m-EU</a:t>
            </a:r>
            <a:r>
              <a:rPr lang="pt-PT" dirty="0" smtClean="0"/>
              <a:t>= 1 se o país importador </a:t>
            </a:r>
            <a:r>
              <a:rPr lang="pt-PT" dirty="0"/>
              <a:t>j</a:t>
            </a:r>
            <a:r>
              <a:rPr lang="pt-PT" dirty="0" smtClean="0"/>
              <a:t> é um país magrebino e se o país exportador </a:t>
            </a:r>
            <a:r>
              <a:rPr lang="pt-PT" dirty="0"/>
              <a:t>i</a:t>
            </a:r>
            <a:r>
              <a:rPr lang="pt-PT" dirty="0" smtClean="0"/>
              <a:t> é um país pertencente à UE;</a:t>
            </a:r>
          </a:p>
          <a:p>
            <a:pPr marL="0" indent="0" algn="just">
              <a:buNone/>
            </a:pPr>
            <a:r>
              <a:rPr lang="pt-PT" dirty="0" smtClean="0"/>
              <a:t>         = 0 noutros casos.</a:t>
            </a:r>
          </a:p>
          <a:p>
            <a:pPr marL="0" indent="0" algn="just">
              <a:buNone/>
            </a:pP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098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Análise Empírica – variáveis </a:t>
            </a:r>
            <a:r>
              <a:rPr lang="pt-PT" sz="3500" b="1" i="1" u="sng" dirty="0" err="1" smtClean="0">
                <a:solidFill>
                  <a:srgbClr val="0070C0"/>
                </a:solidFill>
              </a:rPr>
              <a:t>dummy</a:t>
            </a:r>
            <a:endParaRPr lang="pt-PT" sz="3500" b="1" i="1" u="sng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b="1" dirty="0" err="1" smtClean="0"/>
              <a:t>X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</a:t>
            </a:r>
            <a:r>
              <a:rPr lang="pt-PT" dirty="0" smtClean="0"/>
              <a:t>= 1 se o país exportador i é um país pertencente aos PECO e o país importador j é um país pertencente à UE;</a:t>
            </a:r>
          </a:p>
          <a:p>
            <a:pPr marL="0" indent="0" algn="just">
              <a:buNone/>
            </a:pPr>
            <a:r>
              <a:rPr lang="pt-PT" dirty="0"/>
              <a:t> </a:t>
            </a:r>
            <a:r>
              <a:rPr lang="pt-PT" dirty="0" smtClean="0"/>
              <a:t>       = 0 noutros casos.</a:t>
            </a:r>
          </a:p>
          <a:p>
            <a:pPr marL="0" indent="0" algn="just">
              <a:buNone/>
            </a:pPr>
            <a:r>
              <a:rPr lang="pt-PT" b="1" dirty="0" err="1" smtClean="0"/>
              <a:t>M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</a:t>
            </a:r>
            <a:r>
              <a:rPr lang="pt-PT" dirty="0"/>
              <a:t> </a:t>
            </a:r>
            <a:r>
              <a:rPr lang="pt-PT" dirty="0" smtClean="0"/>
              <a:t>= 1 se o país importador j pertence aos PECO e se o país i exportador pertence à UE;</a:t>
            </a:r>
          </a:p>
          <a:p>
            <a:pPr marL="0" indent="0" algn="just">
              <a:buNone/>
            </a:pPr>
            <a:r>
              <a:rPr lang="pt-PT" dirty="0"/>
              <a:t> </a:t>
            </a:r>
            <a:r>
              <a:rPr lang="pt-PT" dirty="0" smtClean="0"/>
              <a:t>         = 0 noutros casos.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401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Análise Empírica – variáveis </a:t>
            </a:r>
            <a:r>
              <a:rPr lang="pt-PT" sz="3500" b="1" i="1" u="sng" dirty="0" err="1" smtClean="0">
                <a:solidFill>
                  <a:srgbClr val="0070C0"/>
                </a:solidFill>
              </a:rPr>
              <a:t>dummy</a:t>
            </a:r>
            <a:endParaRPr lang="pt-PT" sz="3500" b="1" i="1" u="sng" dirty="0" smtClean="0">
              <a:solidFill>
                <a:srgbClr val="0070C0"/>
              </a:solidFill>
            </a:endParaRPr>
          </a:p>
          <a:p>
            <a:pPr algn="just"/>
            <a:endParaRPr lang="pt-PT" dirty="0" smtClean="0">
              <a:solidFill>
                <a:srgbClr val="FF0000"/>
              </a:solidFill>
            </a:endParaRPr>
          </a:p>
          <a:p>
            <a:pPr algn="just"/>
            <a:r>
              <a:rPr lang="pt-PT" dirty="0" smtClean="0"/>
              <a:t>Espera-se que a evolução dos coeficientes das variáveis 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m</a:t>
            </a:r>
            <a:r>
              <a:rPr lang="pt-PT" b="1" baseline="-25000" dirty="0" smtClean="0"/>
              <a:t>-EU,</a:t>
            </a:r>
            <a:r>
              <a:rPr lang="pt-PT" b="1" dirty="0" smtClean="0"/>
              <a:t>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-EU,</a:t>
            </a:r>
            <a:r>
              <a:rPr lang="pt-PT" b="1" dirty="0" smtClean="0"/>
              <a:t> M</a:t>
            </a:r>
            <a:r>
              <a:rPr lang="pt-PT" b="1" baseline="-25000" dirty="0" smtClean="0"/>
              <a:t>m-EU</a:t>
            </a:r>
            <a:r>
              <a:rPr lang="pt-PT" b="1" dirty="0"/>
              <a:t> </a:t>
            </a:r>
            <a:r>
              <a:rPr lang="pt-PT" dirty="0" smtClean="0"/>
              <a:t>e</a:t>
            </a:r>
            <a:r>
              <a:rPr lang="pt-PT" b="1" dirty="0" smtClean="0"/>
              <a:t> </a:t>
            </a:r>
            <a:r>
              <a:rPr lang="pt-PT" b="1" dirty="0" err="1" smtClean="0"/>
              <a:t>M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</a:t>
            </a:r>
            <a:r>
              <a:rPr lang="pt-PT" b="1" dirty="0" smtClean="0"/>
              <a:t> </a:t>
            </a:r>
            <a:r>
              <a:rPr lang="pt-PT" dirty="0" smtClean="0"/>
              <a:t>permita analisar o impacto dos acordos realizados entre o Magrebe e a UE, por um lado, e os PECO e a UE por outro. Estes acordos, a terem efeito, deverão traduzir-se em fluxos de comércio mais importantes que os fluxos de comércio naturais.</a:t>
            </a: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4723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Análise Empírica – variáveis </a:t>
            </a:r>
            <a:r>
              <a:rPr lang="pt-PT" sz="3500" b="1" i="1" u="sng" dirty="0" err="1" smtClean="0">
                <a:solidFill>
                  <a:srgbClr val="0070C0"/>
                </a:solidFill>
              </a:rPr>
              <a:t>dummy</a:t>
            </a:r>
            <a:endParaRPr lang="pt-PT" sz="3500" b="1" i="1" u="sng" dirty="0" smtClean="0">
              <a:solidFill>
                <a:srgbClr val="0070C0"/>
              </a:solidFill>
            </a:endParaRPr>
          </a:p>
          <a:p>
            <a:pPr algn="just"/>
            <a:endParaRPr lang="pt-PT" dirty="0" smtClean="0">
              <a:solidFill>
                <a:srgbClr val="FF0000"/>
              </a:solidFill>
            </a:endParaRPr>
          </a:p>
          <a:p>
            <a:pPr algn="just"/>
            <a:r>
              <a:rPr lang="pt-PT" dirty="0" smtClean="0"/>
              <a:t>Os coeficientes </a:t>
            </a:r>
            <a:r>
              <a:rPr lang="pt-PT" b="1" dirty="0" err="1" smtClean="0"/>
              <a:t>p-EU</a:t>
            </a:r>
            <a:r>
              <a:rPr lang="pt-PT" b="1" dirty="0" smtClean="0"/>
              <a:t> deverão aumentar em valor absoluto</a:t>
            </a:r>
            <a:r>
              <a:rPr lang="pt-PT" dirty="0" smtClean="0"/>
              <a:t> (caso sejam positivos) se, de facto, o comércio UE/PECO se estiver a reforçar, ao passo que se os acordos europeus estiverem a prejudicar o comércio mediterrânico num sentido que evidencie desvio de comércio, os </a:t>
            </a:r>
            <a:r>
              <a:rPr lang="pt-PT" b="1" dirty="0" smtClean="0"/>
              <a:t>coeficientes </a:t>
            </a:r>
            <a:r>
              <a:rPr lang="pt-PT" b="1" dirty="0" err="1" smtClean="0"/>
              <a:t>m-EU</a:t>
            </a:r>
            <a:r>
              <a:rPr lang="pt-PT" b="1" dirty="0" smtClean="0"/>
              <a:t> deverão diminuir</a:t>
            </a:r>
            <a:r>
              <a:rPr lang="pt-PT" dirty="0" smtClean="0"/>
              <a:t>, se forem positivos.</a:t>
            </a: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905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u="sng" dirty="0" smtClean="0">
                <a:solidFill>
                  <a:srgbClr val="FF0000"/>
                </a:solidFill>
              </a:rPr>
              <a:t>Estimações do Modelo Gravitacional 1992-1997</a:t>
            </a:r>
          </a:p>
          <a:p>
            <a:pPr marL="0" indent="0" algn="ctr">
              <a:buNone/>
            </a:pPr>
            <a:endParaRPr lang="pt-PT" i="1" u="sng" dirty="0" smtClean="0">
              <a:solidFill>
                <a:srgbClr val="FF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17</a:t>
            </a:fld>
            <a:endParaRPr lang="pt-PT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519312"/>
              </p:ext>
            </p:extLst>
          </p:nvPr>
        </p:nvGraphicFramePr>
        <p:xfrm>
          <a:off x="516208" y="1567276"/>
          <a:ext cx="8111583" cy="4591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861"/>
                <a:gridCol w="2703861"/>
                <a:gridCol w="2703861"/>
              </a:tblGrid>
              <a:tr h="207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1992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1997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6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Constante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-19,95**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-5,65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-15,37**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-4,53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Distância 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ij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-0,87**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-8,90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-0,89**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-9,74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PIB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0,82**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18,39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0,85**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20,81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PIB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0,96**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19,34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0,91**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20,82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PIBpc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0,90**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3,40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0,36</a:t>
                      </a:r>
                      <a:endParaRPr lang="pt-P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1,38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414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PIBpc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0,11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0,45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0,52E</a:t>
                      </a:r>
                      <a:r>
                        <a:rPr lang="pt-PT" sz="1200" baseline="30000">
                          <a:effectLst/>
                        </a:rPr>
                        <a:t>-02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aseline="30000">
                          <a:effectLst/>
                        </a:rPr>
                        <a:t>0,02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EUR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3,62**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4,95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4,10**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7,22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pt-PT" sz="1200" baseline="-25000" dirty="0">
                          <a:solidFill>
                            <a:schemeClr val="bg1"/>
                          </a:solidFill>
                          <a:effectLst/>
                        </a:rPr>
                        <a:t>-EU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2,62**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5,09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2,94**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6,45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6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pt-PT" sz="1200" baseline="-25000" dirty="0">
                          <a:solidFill>
                            <a:schemeClr val="bg1"/>
                          </a:solidFill>
                          <a:effectLst/>
                        </a:rPr>
                        <a:t>-EU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2,31**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4,79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3,14*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7,11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pt-PT" sz="1200" baseline="-25000" dirty="0">
                          <a:solidFill>
                            <a:schemeClr val="bg1"/>
                          </a:solidFill>
                          <a:effectLst/>
                        </a:rPr>
                        <a:t>m-EU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1,95**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3,78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2,94**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6,12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34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pt-PT" sz="1200" baseline="-25000" dirty="0" err="1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pt-PT" sz="1200" baseline="-25000" dirty="0">
                          <a:solidFill>
                            <a:schemeClr val="bg1"/>
                          </a:solidFill>
                          <a:effectLst/>
                        </a:rPr>
                        <a:t>-EU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1,56**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3,08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3,16**</a:t>
                      </a:r>
                      <a:endParaRPr lang="pt-P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6,73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207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pt-PT" sz="1200" baseline="30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0,86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0,87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  <a:tr h="207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</a:rPr>
                        <a:t>Estatística –F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266,278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278,602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65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just">
              <a:buNone/>
            </a:pPr>
            <a:r>
              <a:rPr lang="pt-PT" dirty="0" smtClean="0"/>
              <a:t>As estimações foram feitas para 1992 e 1997  e fornecem resultados robustos e consistentes, com relativa estabilidade dos coeficientes ao longo do período.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i="1" u="sng" dirty="0" smtClean="0">
              <a:solidFill>
                <a:srgbClr val="FF0000"/>
              </a:solidFill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803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O aumento do coeficiente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</a:t>
            </a:r>
            <a:r>
              <a:rPr lang="pt-PT" b="1" dirty="0" smtClean="0"/>
              <a:t> </a:t>
            </a:r>
            <a:r>
              <a:rPr lang="pt-PT" dirty="0" smtClean="0"/>
              <a:t>(de </a:t>
            </a:r>
            <a:r>
              <a:rPr lang="pt-PT" b="1" dirty="0" smtClean="0"/>
              <a:t>2,31</a:t>
            </a:r>
            <a:r>
              <a:rPr lang="pt-PT" dirty="0" smtClean="0"/>
              <a:t> para </a:t>
            </a:r>
            <a:r>
              <a:rPr lang="pt-PT" b="1" dirty="0" smtClean="0"/>
              <a:t>3,14</a:t>
            </a:r>
            <a:r>
              <a:rPr lang="pt-PT" dirty="0" smtClean="0"/>
              <a:t>)</a:t>
            </a:r>
            <a:r>
              <a:rPr lang="pt-PT" b="1" dirty="0" smtClean="0"/>
              <a:t> </a:t>
            </a:r>
            <a:r>
              <a:rPr lang="pt-PT" dirty="0" smtClean="0"/>
              <a:t>traduz uma dinâmica de criação de comércio após a entrada em vigor dos acordos europeus.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619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/>
              <a:t>    Estimação </a:t>
            </a:r>
            <a:r>
              <a:rPr lang="pt-PT" dirty="0" smtClean="0"/>
              <a:t>do efeito de criação de comércio, isto é, </a:t>
            </a:r>
            <a:r>
              <a:rPr lang="pt-PT" dirty="0" smtClean="0"/>
              <a:t>do </a:t>
            </a:r>
            <a:r>
              <a:rPr lang="pt-PT" dirty="0" smtClean="0"/>
              <a:t>aumento dos fluxos de trocas entre parceiros como consequência de esquemas de integração </a:t>
            </a:r>
            <a:r>
              <a:rPr lang="pt-PT" dirty="0" smtClean="0"/>
              <a:t>económica </a:t>
            </a:r>
          </a:p>
          <a:p>
            <a:pPr marL="0" indent="0" algn="just">
              <a:buNone/>
            </a:pPr>
            <a:r>
              <a:rPr lang="pt-PT" dirty="0" smtClean="0"/>
              <a:t>(efeito captado </a:t>
            </a:r>
            <a:r>
              <a:rPr lang="pt-PT" dirty="0" smtClean="0"/>
              <a:t>pelas variáveis </a:t>
            </a:r>
            <a:r>
              <a:rPr lang="pt-PT" i="1" dirty="0" err="1" smtClean="0"/>
              <a:t>dummy</a:t>
            </a:r>
            <a:r>
              <a:rPr lang="pt-PT" i="1" dirty="0" smtClean="0"/>
              <a:t> </a:t>
            </a:r>
            <a:r>
              <a:rPr lang="pt-PT" dirty="0" smtClean="0"/>
              <a:t> que traduzem esses </a:t>
            </a:r>
            <a:r>
              <a:rPr lang="pt-PT" dirty="0" smtClean="0"/>
              <a:t>esquemas).</a:t>
            </a:r>
            <a:endParaRPr lang="pt-PT" i="1" dirty="0" smtClean="0"/>
          </a:p>
          <a:p>
            <a:pPr marL="0" indent="0" algn="just">
              <a:buNone/>
            </a:pPr>
            <a:endParaRPr lang="pt-PT" i="1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6" name="Seta para a direita 5"/>
          <p:cNvSpPr/>
          <p:nvPr/>
        </p:nvSpPr>
        <p:spPr>
          <a:xfrm>
            <a:off x="539552" y="1628800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982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Críticas aos Modelos Gravitacionais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No entanto, esta expansão do comércio engloba quer a criação quer o desvio de comércio (à </a:t>
            </a:r>
            <a:r>
              <a:rPr lang="pt-PT" dirty="0" err="1" smtClean="0"/>
              <a:t>Viner</a:t>
            </a:r>
            <a:r>
              <a:rPr lang="pt-PT" dirty="0" smtClean="0"/>
              <a:t>), já que não distingue se o aumento das trocas com países parceiros provém da substituição da produção interna ou da redução das importações de terceiros, sendo normalmente designada por criação bruta de comércio, segundo </a:t>
            </a:r>
            <a:r>
              <a:rPr lang="pt-PT" dirty="0" err="1" smtClean="0"/>
              <a:t>Balassa</a:t>
            </a:r>
            <a:r>
              <a:rPr lang="pt-PT" dirty="0" smtClean="0"/>
              <a:t>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574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O aumento do coeficiente de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p</a:t>
            </a:r>
            <a:r>
              <a:rPr lang="pt-PT" b="1" baseline="-25000" dirty="0" smtClean="0"/>
              <a:t>-Eu </a:t>
            </a:r>
            <a:r>
              <a:rPr lang="pt-PT" dirty="0" smtClean="0"/>
              <a:t>não corresponde à diminuição do coeficiente de    </a:t>
            </a:r>
            <a:r>
              <a:rPr lang="pt-PT" b="1" dirty="0" err="1" smtClean="0"/>
              <a:t>X</a:t>
            </a:r>
            <a:r>
              <a:rPr lang="pt-PT" b="1" baseline="-25000" dirty="0" err="1" smtClean="0"/>
              <a:t>m</a:t>
            </a:r>
            <a:r>
              <a:rPr lang="pt-PT" b="1" baseline="-25000" dirty="0" smtClean="0"/>
              <a:t>-EU</a:t>
            </a:r>
            <a:r>
              <a:rPr lang="pt-PT" dirty="0"/>
              <a:t> </a:t>
            </a:r>
            <a:r>
              <a:rPr lang="pt-PT" dirty="0" smtClean="0"/>
              <a:t>que também aumenta, ainda que para valores inferiores (de </a:t>
            </a:r>
            <a:r>
              <a:rPr lang="pt-PT" b="1" dirty="0" smtClean="0"/>
              <a:t>2,62</a:t>
            </a:r>
            <a:r>
              <a:rPr lang="pt-PT" dirty="0" smtClean="0"/>
              <a:t> para </a:t>
            </a:r>
            <a:r>
              <a:rPr lang="pt-PT" b="1" dirty="0" smtClean="0"/>
              <a:t>2,94</a:t>
            </a:r>
            <a:r>
              <a:rPr lang="pt-PT" dirty="0" smtClean="0"/>
              <a:t>)  </a:t>
            </a:r>
          </a:p>
          <a:p>
            <a:pPr marL="0" indent="0" algn="just">
              <a:buNone/>
            </a:pPr>
            <a:r>
              <a:rPr lang="pt-PT" dirty="0" smtClean="0"/>
              <a:t>       não se confirma a hipótese de um desvio de comércio do Magrebe para os PECO.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6" name="Seta para a direita 5"/>
          <p:cNvSpPr/>
          <p:nvPr/>
        </p:nvSpPr>
        <p:spPr>
          <a:xfrm>
            <a:off x="611560" y="4941168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112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O aumento das exportações dos PECO para a UE terá sido conseguido em parte a expensas das exportações magrebinas mas também possivelmente do resto do mundo.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042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Relativamente aos coeficientes das importações, </a:t>
            </a:r>
            <a:r>
              <a:rPr lang="pt-PT" b="1" dirty="0" err="1" smtClean="0"/>
              <a:t>m-EU</a:t>
            </a:r>
            <a:r>
              <a:rPr lang="pt-PT" b="1" dirty="0" smtClean="0"/>
              <a:t> </a:t>
            </a:r>
            <a:r>
              <a:rPr lang="pt-PT" dirty="0" smtClean="0"/>
              <a:t>e</a:t>
            </a:r>
            <a:r>
              <a:rPr lang="pt-PT" b="1" dirty="0" smtClean="0"/>
              <a:t> </a:t>
            </a:r>
            <a:r>
              <a:rPr lang="pt-PT" b="1" dirty="0" err="1" smtClean="0"/>
              <a:t>p-EU</a:t>
            </a:r>
            <a:r>
              <a:rPr lang="pt-PT" dirty="0" smtClean="0"/>
              <a:t>, os dois coeficientes aumentam em ambos os anos, mas os acréscimos verificados para os PECO (de 1,56 para 3,16) são, mais uma vez, superiores aos verificados para o Magrebe (de 1,95 para 2,94).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760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Analisando os coeficientes das importações, observa-se a importância acrescida da UE como fornecedora dos PECO, quando comparada com a posição relativa assumida pelo Magrebe.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12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Relativamente às variáveis </a:t>
            </a:r>
            <a:r>
              <a:rPr lang="pt-PT" i="1" dirty="0" smtClean="0"/>
              <a:t>hard-core</a:t>
            </a:r>
            <a:r>
              <a:rPr lang="pt-PT" dirty="0" smtClean="0"/>
              <a:t> do modelo – </a:t>
            </a:r>
            <a:r>
              <a:rPr lang="pt-PT" b="1" dirty="0" smtClean="0"/>
              <a:t>PIB</a:t>
            </a:r>
            <a:r>
              <a:rPr lang="pt-PT" dirty="0" smtClean="0"/>
              <a:t>, </a:t>
            </a:r>
            <a:r>
              <a:rPr lang="pt-PT" b="1" dirty="0" err="1" smtClean="0"/>
              <a:t>PIB</a:t>
            </a:r>
            <a:r>
              <a:rPr lang="pt-PT" b="1" i="1" dirty="0" err="1" smtClean="0"/>
              <a:t>pc</a:t>
            </a:r>
            <a:r>
              <a:rPr lang="pt-PT" dirty="0" smtClean="0"/>
              <a:t> e </a:t>
            </a:r>
            <a:r>
              <a:rPr lang="pt-PT" b="1" dirty="0" smtClean="0"/>
              <a:t>Distância</a:t>
            </a:r>
            <a:r>
              <a:rPr lang="pt-PT" dirty="0" smtClean="0"/>
              <a:t> – </a:t>
            </a:r>
            <a:r>
              <a:rPr lang="pt-PT" dirty="0" smtClean="0"/>
              <a:t>são </a:t>
            </a:r>
            <a:r>
              <a:rPr lang="pt-PT" dirty="0" smtClean="0"/>
              <a:t>significativas e estáveis ao longo do tempo, exceto as referentes ao </a:t>
            </a:r>
            <a:r>
              <a:rPr lang="pt-PT" dirty="0" err="1" smtClean="0"/>
              <a:t>PIB</a:t>
            </a:r>
            <a:r>
              <a:rPr lang="pt-PT" i="1" dirty="0" err="1" smtClean="0"/>
              <a:t>pc</a:t>
            </a:r>
            <a:r>
              <a:rPr lang="pt-PT" dirty="0" smtClean="0"/>
              <a:t>, e apresentam o valor positivo esperado.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422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sz="3800" b="1" u="sng" dirty="0" smtClean="0">
                <a:solidFill>
                  <a:srgbClr val="0070C0"/>
                </a:solidFill>
              </a:rPr>
              <a:t>Resultados da Análise Empírica</a:t>
            </a:r>
          </a:p>
          <a:p>
            <a:pPr marL="0" indent="0" algn="ctr">
              <a:buNone/>
            </a:pPr>
            <a:endParaRPr lang="pt-PT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PT" dirty="0" smtClean="0"/>
              <a:t>Foram ainda efetuados alguns testes de robustez (AIC e SBIC) para efeitos de seleção do modelo. 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O </a:t>
            </a:r>
            <a:r>
              <a:rPr lang="pt-PT" b="1" dirty="0" smtClean="0"/>
              <a:t>R</a:t>
            </a:r>
            <a:r>
              <a:rPr lang="pt-PT" b="1" baseline="30000" dirty="0" smtClean="0"/>
              <a:t>2 </a:t>
            </a:r>
            <a:r>
              <a:rPr lang="pt-PT" dirty="0" smtClean="0"/>
              <a:t> ajustado  dos modelos escolhidos para 1992 e 1997 significa que o modelo explica cerca de 86% e 87% da variância das exportações analisadas.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784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Conclusão dos Resultados da Análise Empírica</a:t>
            </a:r>
          </a:p>
          <a:p>
            <a:pPr marL="0" indent="0" algn="just">
              <a:buNone/>
            </a:pPr>
            <a:endParaRPr lang="pt-PT" dirty="0">
              <a:solidFill>
                <a:srgbClr val="FF0000"/>
              </a:solidFill>
            </a:endParaRPr>
          </a:p>
          <a:p>
            <a:pPr algn="just"/>
            <a:r>
              <a:rPr lang="pt-PT" dirty="0" smtClean="0"/>
              <a:t>É difícil concluir categoricamente que os acordos de associação </a:t>
            </a:r>
            <a:r>
              <a:rPr lang="pt-PT" dirty="0" smtClean="0"/>
              <a:t>UE/PECO </a:t>
            </a:r>
            <a:r>
              <a:rPr lang="pt-PT" dirty="0" smtClean="0"/>
              <a:t>estão a  prejudicar o comércio do Magrebe com a UE nos anos 1990.</a:t>
            </a:r>
          </a:p>
          <a:p>
            <a:pPr algn="just"/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447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sz="3500" b="1" u="sng" dirty="0" smtClean="0">
                <a:solidFill>
                  <a:srgbClr val="0070C0"/>
                </a:solidFill>
              </a:rPr>
              <a:t>Conclusão dos Resultados da Análise Empírica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Confirma-se  criação de comércio (“bruta”) tanto dos PECO como do Magrebe com a EU.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A análise feita não permite identificar se se deve à redução das importações de países terceiros ou a uma criação de comércio “líquida”.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616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Aplicação de um Modelo de </a:t>
            </a:r>
            <a:r>
              <a:rPr lang="pt-PT" dirty="0" smtClean="0">
                <a:solidFill>
                  <a:schemeClr val="bg1"/>
                </a:solidFill>
              </a:rPr>
              <a:t>Comércio </a:t>
            </a:r>
            <a:r>
              <a:rPr lang="pt-PT" dirty="0">
                <a:solidFill>
                  <a:schemeClr val="bg1"/>
                </a:solidFill>
              </a:rPr>
              <a:t>às Trocas do Magrebe com a UE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Conclusão dos Resultados da Análise Empírica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A criação de comércio é superior no Centro e Leste da Europa, daí o Magrebe ter a perceção de que está relativamente pior.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29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483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 u="sng" dirty="0" smtClean="0">
                <a:solidFill>
                  <a:srgbClr val="0070C0"/>
                </a:solidFill>
              </a:rPr>
              <a:t>Crítica a este método de captar criação de comércio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Esta expansão do comércio engloba quer a criação quer o desvio de comércio, já que não distingue se o aumento das trocas com países parceiros provém da substituição da produção interna ou da redução das importações de terceiros (</a:t>
            </a:r>
            <a:r>
              <a:rPr lang="pt-PT" dirty="0" err="1" smtClean="0"/>
              <a:t>Balassa</a:t>
            </a:r>
            <a:r>
              <a:rPr lang="pt-PT" dirty="0" smtClean="0"/>
              <a:t> designou-a por </a:t>
            </a:r>
            <a:r>
              <a:rPr lang="pt-PT" i="1" dirty="0" smtClean="0"/>
              <a:t>criação bruta de comércio</a:t>
            </a:r>
            <a:r>
              <a:rPr lang="pt-PT" dirty="0" smtClean="0"/>
              <a:t>).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574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 smtClean="0">
                <a:solidFill>
                  <a:srgbClr val="0070C0"/>
                </a:solidFill>
              </a:rPr>
              <a:t>Objetivo desta análise empírica :</a:t>
            </a:r>
            <a:endParaRPr lang="pt-PT" b="1" dirty="0" smtClean="0">
              <a:solidFill>
                <a:srgbClr val="0070C0"/>
              </a:solidFill>
            </a:endParaRPr>
          </a:p>
          <a:p>
            <a:endParaRPr lang="pt-PT" dirty="0" smtClean="0"/>
          </a:p>
          <a:p>
            <a:r>
              <a:rPr lang="pt-PT" dirty="0" smtClean="0"/>
              <a:t>Analisar através de um modelo gravitacional, se o comércio euro-magrebino foi prejudicado pelos acordos de associação da UE com os Países da Europa Central e Oriental (PECO)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876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dirty="0" smtClean="0"/>
          </a:p>
          <a:p>
            <a:endParaRPr lang="pt-PT" dirty="0" smtClean="0"/>
          </a:p>
          <a:p>
            <a:pPr algn="just">
              <a:buNone/>
            </a:pPr>
            <a:r>
              <a:rPr lang="pt-PT" sz="4000" dirty="0" smtClean="0"/>
              <a:t>   Pretende-se analisar </a:t>
            </a:r>
            <a:r>
              <a:rPr lang="pt-PT" sz="4000" dirty="0" smtClean="0"/>
              <a:t>se </a:t>
            </a:r>
            <a:r>
              <a:rPr lang="pt-PT" sz="4000" dirty="0" smtClean="0"/>
              <a:t>ocorreu:</a:t>
            </a:r>
          </a:p>
          <a:p>
            <a:pPr algn="just"/>
            <a:r>
              <a:rPr lang="pt-PT" sz="4000" dirty="0" smtClean="0"/>
              <a:t>criação de comércio no comércio do Magrebe com a UE.</a:t>
            </a:r>
          </a:p>
          <a:p>
            <a:pPr algn="just"/>
            <a:r>
              <a:rPr lang="pt-PT" sz="4000" dirty="0" smtClean="0"/>
              <a:t>desvio de comércio da UE do Magrebe para os PECO.</a:t>
            </a:r>
            <a:endParaRPr lang="pt-PT" sz="40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588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           </a:t>
            </a:r>
            <a:r>
              <a:rPr lang="pt-PT" b="1" dirty="0" smtClean="0"/>
              <a:t>Conceito de desvio de comércio</a:t>
            </a: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 Dois </a:t>
            </a:r>
            <a:r>
              <a:rPr lang="pt-PT" dirty="0" smtClean="0"/>
              <a:t>tipos de desvio de comércio </a:t>
            </a:r>
            <a:r>
              <a:rPr lang="pt-PT" dirty="0" smtClean="0"/>
              <a:t>podem </a:t>
            </a:r>
            <a:r>
              <a:rPr lang="pt-PT" dirty="0" smtClean="0"/>
              <a:t>ser deduzidos do referido acesso </a:t>
            </a:r>
            <a:r>
              <a:rPr lang="pt-PT" dirty="0" smtClean="0"/>
              <a:t>preferencial (</a:t>
            </a:r>
            <a:r>
              <a:rPr lang="pt-PT" dirty="0" err="1" smtClean="0"/>
              <a:t>Desthieux</a:t>
            </a:r>
            <a:r>
              <a:rPr lang="pt-PT" dirty="0" smtClean="0"/>
              <a:t> e </a:t>
            </a:r>
            <a:r>
              <a:rPr lang="pt-PT" dirty="0" err="1" smtClean="0"/>
              <a:t>Sancier</a:t>
            </a:r>
            <a:r>
              <a:rPr lang="pt-PT" dirty="0" smtClean="0"/>
              <a:t> (1999).</a:t>
            </a:r>
            <a:endParaRPr lang="pt-PT" dirty="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9160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i</a:t>
            </a:r>
            <a:r>
              <a:rPr lang="pt-PT" dirty="0" smtClean="0"/>
              <a:t>) O desvio de comércio no sentido usual do </a:t>
            </a:r>
            <a:r>
              <a:rPr lang="pt-PT" dirty="0" smtClean="0"/>
              <a:t>termo (à </a:t>
            </a:r>
            <a:r>
              <a:rPr lang="pt-PT" dirty="0" err="1" smtClean="0"/>
              <a:t>Viner</a:t>
            </a:r>
            <a:r>
              <a:rPr lang="pt-PT" dirty="0" smtClean="0"/>
              <a:t>), </a:t>
            </a:r>
            <a:r>
              <a:rPr lang="pt-PT" dirty="0" smtClean="0"/>
              <a:t>que ocorre em detrimento de países exteriores ao bloco preferencial, isto é,  que não beneficiam de nenhum acesso privilegiado (o que não era obviamente a situação do Magrebe).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818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err="1" smtClean="0"/>
              <a:t>ii</a:t>
            </a:r>
            <a:r>
              <a:rPr lang="pt-PT" dirty="0" smtClean="0"/>
              <a:t>) O desvio de comércio que ocorre em detrimento de um país já pertencente à UE ou que já tem acesso preferencial a esta, como é o caso do Magrebe.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4170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Aplicação de um Modelo de Comércio às Trocas do Magrebe com a UE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b="1" dirty="0" smtClean="0"/>
              <a:t>Conceito utilizado:</a:t>
            </a:r>
          </a:p>
          <a:p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O conceito de desvio de comércio analisado foi o segundo conceito, na medida em que o Magrebe já beneficiava de um acesso privilegiado à UE, decorrente dos sucessivos acordos negociados.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2664-A8CD-4D00-9E85-05C440EC69DD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692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ons de Cinzent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1718</Words>
  <Application>Microsoft Office PowerPoint</Application>
  <PresentationFormat>Apresentação no Ecrã (4:3)</PresentationFormat>
  <Paragraphs>223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Tema do Office</vt:lpstr>
      <vt:lpstr>Aplicação de um modelo de gravitacional às trocas do Magrebe com a UE Ana Lúcia Luís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  <vt:lpstr>Aplicação de um Modelo de Comércio às Trocas do Magrebe com a 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Aplicação de um Modelo de comércio às trocas do Magrebe com a UE</dc:title>
  <dc:creator>Matos Luis</dc:creator>
  <cp:lastModifiedBy>Paula</cp:lastModifiedBy>
  <cp:revision>49</cp:revision>
  <dcterms:created xsi:type="dcterms:W3CDTF">2014-03-16T14:36:14Z</dcterms:created>
  <dcterms:modified xsi:type="dcterms:W3CDTF">2016-04-11T23:25:34Z</dcterms:modified>
</cp:coreProperties>
</file>